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66" r:id="rId4"/>
    <p:sldId id="259" r:id="rId5"/>
    <p:sldId id="260" r:id="rId6"/>
    <p:sldId id="261" r:id="rId7"/>
    <p:sldId id="269" r:id="rId8"/>
    <p:sldId id="262" r:id="rId9"/>
    <p:sldId id="263" r:id="rId10"/>
    <p:sldId id="264" r:id="rId11"/>
    <p:sldId id="270" r:id="rId12"/>
    <p:sldId id="265" r:id="rId13"/>
    <p:sldId id="267" r:id="rId14"/>
    <p:sldId id="268" r:id="rId15"/>
    <p:sldId id="271"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5F96E00-E768-4B8D-A24C-FE7F0F9990F2}">
          <p14:sldIdLst>
            <p14:sldId id="256"/>
            <p14:sldId id="257"/>
            <p14:sldId id="266"/>
            <p14:sldId id="259"/>
            <p14:sldId id="260"/>
            <p14:sldId id="261"/>
            <p14:sldId id="269"/>
            <p14:sldId id="262"/>
            <p14:sldId id="263"/>
            <p14:sldId id="264"/>
            <p14:sldId id="270"/>
            <p14:sldId id="265"/>
            <p14:sldId id="267"/>
            <p14:sldId id="268"/>
            <p14:sldId id="271"/>
            <p14:sldId id="272"/>
            <p14:sldId id="27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385E58C-5955-4C2B-96C7-734C826F54FD}" type="datetimeFigureOut">
              <a:rPr lang="en-IN" smtClean="0"/>
              <a:t>15-08-2024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613227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385E58C-5955-4C2B-96C7-734C826F54FD}" type="datetimeFigureOut">
              <a:rPr lang="en-IN" smtClean="0"/>
              <a:t>15-08-2024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3225868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E385E58C-5955-4C2B-96C7-734C826F54FD}" type="datetimeFigureOut">
              <a:rPr lang="en-IN" smtClean="0"/>
              <a:t>15-08-2024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17697008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E385E58C-5955-4C2B-96C7-734C826F54FD}" type="datetimeFigureOut">
              <a:rPr lang="en-IN" smtClean="0"/>
              <a:t>15-08-2024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235E3-692C-4A2E-BB58-C043CDB3CFC1}"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711532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385E58C-5955-4C2B-96C7-734C826F54FD}" type="datetimeFigureOut">
              <a:rPr lang="en-IN" smtClean="0"/>
              <a:t>15-08-2024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8372751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385E58C-5955-4C2B-96C7-734C826F54FD}" type="datetimeFigureOut">
              <a:rPr lang="en-IN" smtClean="0"/>
              <a:t>15-08-2024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2254179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385E58C-5955-4C2B-96C7-734C826F54FD}" type="datetimeFigureOut">
              <a:rPr lang="en-IN" smtClean="0"/>
              <a:t>15-08-2024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5702277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385E58C-5955-4C2B-96C7-734C826F54FD}" type="datetimeFigureOut">
              <a:rPr lang="en-IN" smtClean="0"/>
              <a:t>15-08-2024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5869788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385E58C-5955-4C2B-96C7-734C826F54FD}" type="datetimeFigureOut">
              <a:rPr lang="en-IN" smtClean="0"/>
              <a:t>15-08-2024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132448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E385E58C-5955-4C2B-96C7-734C826F54FD}" type="datetimeFigureOut">
              <a:rPr lang="en-IN" smtClean="0"/>
              <a:t>15-08-2024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1624818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385E58C-5955-4C2B-96C7-734C826F54FD}" type="datetimeFigureOut">
              <a:rPr lang="en-IN" smtClean="0"/>
              <a:t>15-08-2024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3616986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385E58C-5955-4C2B-96C7-734C826F54FD}" type="datetimeFigureOut">
              <a:rPr lang="en-IN" smtClean="0"/>
              <a:t>15-08-2024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1534951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385E58C-5955-4C2B-96C7-734C826F54FD}" type="datetimeFigureOut">
              <a:rPr lang="en-IN" smtClean="0"/>
              <a:t>15-08-2024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37492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E385E58C-5955-4C2B-96C7-734C826F54FD}" type="datetimeFigureOut">
              <a:rPr lang="en-IN" smtClean="0"/>
              <a:t>15-08-2024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2880770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385E58C-5955-4C2B-96C7-734C826F54FD}" type="datetimeFigureOut">
              <a:rPr lang="en-IN" smtClean="0"/>
              <a:t>15-08-2024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15604692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E385E58C-5955-4C2B-96C7-734C826F54FD}" type="datetimeFigureOut">
              <a:rPr lang="en-IN" smtClean="0"/>
              <a:t>15-08-2024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2997548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385E58C-5955-4C2B-96C7-734C826F54FD}" type="datetimeFigureOut">
              <a:rPr lang="en-IN" smtClean="0"/>
              <a:t>15-08-2024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A235E3-692C-4A2E-BB58-C043CDB3CFC1}" type="slidenum">
              <a:rPr lang="en-IN" smtClean="0"/>
              <a:t>‹#›</a:t>
            </a:fld>
            <a:endParaRPr lang="en-IN"/>
          </a:p>
        </p:txBody>
      </p:sp>
    </p:spTree>
    <p:extLst>
      <p:ext uri="{BB962C8B-B14F-4D97-AF65-F5344CB8AC3E}">
        <p14:creationId xmlns:p14="http://schemas.microsoft.com/office/powerpoint/2010/main" val="3010327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385E58C-5955-4C2B-96C7-734C826F54FD}" type="datetimeFigureOut">
              <a:rPr lang="en-IN" smtClean="0"/>
              <a:t>15-08-2024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6A235E3-692C-4A2E-BB58-C043CDB3CFC1}" type="slidenum">
              <a:rPr lang="en-IN" smtClean="0"/>
              <a:t>‹#›</a:t>
            </a:fld>
            <a:endParaRPr lang="en-IN"/>
          </a:p>
        </p:txBody>
      </p:sp>
    </p:spTree>
    <p:extLst>
      <p:ext uri="{BB962C8B-B14F-4D97-AF65-F5344CB8AC3E}">
        <p14:creationId xmlns:p14="http://schemas.microsoft.com/office/powerpoint/2010/main" val="885521067"/>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36F57-6FA6-464D-B62B-6CCE5A6C37A7}"/>
              </a:ext>
            </a:extLst>
          </p:cNvPr>
          <p:cNvSpPr>
            <a:spLocks noGrp="1"/>
          </p:cNvSpPr>
          <p:nvPr>
            <p:ph type="ctrTitle"/>
          </p:nvPr>
        </p:nvSpPr>
        <p:spPr>
          <a:xfrm>
            <a:off x="1696664" y="1582198"/>
            <a:ext cx="9144000" cy="970949"/>
          </a:xfrm>
        </p:spPr>
        <p:txBody>
          <a:bodyPr>
            <a:noAutofit/>
          </a:bodyPr>
          <a:lstStyle/>
          <a:p>
            <a:r>
              <a:rPr lang="en-US" sz="3200" b="1" dirty="0">
                <a:latin typeface="Algerian" panose="04020705040A02060702" pitchFamily="82" charset="0"/>
              </a:rPr>
              <a:t>                            </a:t>
            </a:r>
            <a:r>
              <a:rPr lang="en-US" sz="4800" b="1" u="sng" dirty="0">
                <a:latin typeface="Algerian" panose="04020705040A02060702" pitchFamily="82" charset="0"/>
              </a:rPr>
              <a:t>TITLE</a:t>
            </a:r>
            <a:br>
              <a:rPr lang="en-US" sz="3200" dirty="0">
                <a:latin typeface="Algerian" panose="04020705040A02060702" pitchFamily="82" charset="0"/>
              </a:rPr>
            </a:br>
            <a:br>
              <a:rPr lang="en-US" sz="3200" dirty="0">
                <a:latin typeface="Algerian" panose="04020705040A02060702" pitchFamily="82" charset="0"/>
              </a:rPr>
            </a:br>
            <a:r>
              <a:rPr lang="en-US" sz="3200" dirty="0">
                <a:latin typeface="Algerian" panose="04020705040A02060702" pitchFamily="82" charset="0"/>
              </a:rPr>
              <a:t>ANALYSIS OF RENTAL PATTERNS AND           FILM POPULARITY</a:t>
            </a:r>
            <a:endParaRPr lang="en-IN" sz="3200" dirty="0">
              <a:latin typeface="Algerian" panose="04020705040A02060702" pitchFamily="82" charset="0"/>
            </a:endParaRPr>
          </a:p>
        </p:txBody>
      </p:sp>
      <p:sp>
        <p:nvSpPr>
          <p:cNvPr id="3" name="Subtitle 2">
            <a:extLst>
              <a:ext uri="{FF2B5EF4-FFF2-40B4-BE49-F238E27FC236}">
                <a16:creationId xmlns:a16="http://schemas.microsoft.com/office/drawing/2014/main" id="{C383D677-AE5C-445D-AD23-E013DCB94EBA}"/>
              </a:ext>
            </a:extLst>
          </p:cNvPr>
          <p:cNvSpPr>
            <a:spLocks noGrp="1"/>
          </p:cNvSpPr>
          <p:nvPr>
            <p:ph type="subTitle" idx="1"/>
          </p:nvPr>
        </p:nvSpPr>
        <p:spPr>
          <a:xfrm>
            <a:off x="1777464" y="3429000"/>
            <a:ext cx="8637072" cy="977621"/>
          </a:xfrm>
        </p:spPr>
        <p:txBody>
          <a:bodyPr>
            <a:noAutofit/>
          </a:bodyPr>
          <a:lstStyle/>
          <a:p>
            <a:r>
              <a:rPr lang="en-US" sz="2400" dirty="0">
                <a:latin typeface="Algerian" panose="04020705040A02060702" pitchFamily="82" charset="0"/>
              </a:rPr>
              <a:t>NAME- </a:t>
            </a:r>
            <a:r>
              <a:rPr lang="en-US" sz="2400" dirty="0" err="1">
                <a:latin typeface="Algerian" panose="04020705040A02060702" pitchFamily="82" charset="0"/>
              </a:rPr>
              <a:t>Shriyansh</a:t>
            </a:r>
            <a:r>
              <a:rPr lang="en-US" sz="2400" dirty="0">
                <a:latin typeface="Algerian" panose="04020705040A02060702" pitchFamily="82" charset="0"/>
              </a:rPr>
              <a:t> s Mishra</a:t>
            </a:r>
          </a:p>
          <a:p>
            <a:r>
              <a:rPr lang="en-US" sz="2400" dirty="0">
                <a:latin typeface="Algerian" panose="04020705040A02060702" pitchFamily="82" charset="0"/>
              </a:rPr>
              <a:t>Batch- ds46</a:t>
            </a:r>
          </a:p>
          <a:p>
            <a:r>
              <a:rPr lang="en-US" sz="2400" dirty="0">
                <a:latin typeface="Algerian" panose="04020705040A02060702" pitchFamily="82" charset="0"/>
              </a:rPr>
              <a:t>STUDENTID- S9960</a:t>
            </a:r>
            <a:endParaRPr lang="en-IN" sz="2400" dirty="0">
              <a:latin typeface="Algerian" panose="04020705040A02060702" pitchFamily="82" charset="0"/>
            </a:endParaRPr>
          </a:p>
        </p:txBody>
      </p:sp>
    </p:spTree>
    <p:extLst>
      <p:ext uri="{BB962C8B-B14F-4D97-AF65-F5344CB8AC3E}">
        <p14:creationId xmlns:p14="http://schemas.microsoft.com/office/powerpoint/2010/main" val="41541359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8DFAA-8996-4412-B8C8-215360EFD035}"/>
              </a:ext>
            </a:extLst>
          </p:cNvPr>
          <p:cNvSpPr>
            <a:spLocks noGrp="1"/>
          </p:cNvSpPr>
          <p:nvPr>
            <p:ph type="title"/>
          </p:nvPr>
        </p:nvSpPr>
        <p:spPr>
          <a:xfrm>
            <a:off x="910271" y="381598"/>
            <a:ext cx="9404723" cy="1400530"/>
          </a:xfrm>
        </p:spPr>
        <p:txBody>
          <a:bodyPr/>
          <a:lstStyle/>
          <a:p>
            <a:r>
              <a:rPr lang="en-US" sz="2400" b="1" dirty="0">
                <a:latin typeface="Algerian" panose="04020705040A02060702" pitchFamily="82" charset="0"/>
              </a:rPr>
              <a:t>TASK 2.2 - Determine which film categories have the highest number of rentals.</a:t>
            </a:r>
            <a:br>
              <a:rPr lang="en-US" sz="2400" b="1" dirty="0">
                <a:latin typeface="Algerian" panose="04020705040A02060702" pitchFamily="82" charset="0"/>
              </a:rPr>
            </a:br>
            <a:br>
              <a:rPr lang="en-US" sz="2400" b="1" dirty="0">
                <a:latin typeface="Algerian" panose="04020705040A02060702" pitchFamily="82" charset="0"/>
              </a:rPr>
            </a:br>
            <a:br>
              <a:rPr lang="en-US" sz="2400" b="1" dirty="0">
                <a:latin typeface="Algerian" panose="04020705040A02060702" pitchFamily="82" charset="0"/>
              </a:rPr>
            </a:br>
            <a:r>
              <a:rPr lang="en-US" sz="2400" dirty="0">
                <a:latin typeface="Algerian" panose="04020705040A02060702" pitchFamily="82" charset="0"/>
              </a:rPr>
              <a:t>SQL QUERY                                                    VISUAL REPRESENTATION</a:t>
            </a:r>
            <a:br>
              <a:rPr lang="en-US" sz="2400" b="1" dirty="0">
                <a:latin typeface="Algerian" panose="04020705040A02060702" pitchFamily="82" charset="0"/>
              </a:rPr>
            </a:br>
            <a:endParaRPr lang="en-IN" sz="2400" b="1" dirty="0">
              <a:latin typeface="Algerian" panose="04020705040A02060702" pitchFamily="82" charset="0"/>
            </a:endParaRPr>
          </a:p>
        </p:txBody>
      </p:sp>
      <p:pic>
        <p:nvPicPr>
          <p:cNvPr id="6" name="Content Placeholder 5">
            <a:extLst>
              <a:ext uri="{FF2B5EF4-FFF2-40B4-BE49-F238E27FC236}">
                <a16:creationId xmlns:a16="http://schemas.microsoft.com/office/drawing/2014/main" id="{951AF5FD-F9A2-4208-ADF6-2309810440F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73057" y="2922139"/>
            <a:ext cx="5371483" cy="3021459"/>
          </a:xfrm>
        </p:spPr>
      </p:pic>
      <p:pic>
        <p:nvPicPr>
          <p:cNvPr id="8" name="Content Placeholder 7">
            <a:extLst>
              <a:ext uri="{FF2B5EF4-FFF2-40B4-BE49-F238E27FC236}">
                <a16:creationId xmlns:a16="http://schemas.microsoft.com/office/drawing/2014/main" id="{E8E9EEF0-1C98-44D2-80EF-FB7E8829A72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37366" y="2922139"/>
            <a:ext cx="5371484" cy="3021459"/>
          </a:xfrm>
        </p:spPr>
      </p:pic>
    </p:spTree>
    <p:extLst>
      <p:ext uri="{BB962C8B-B14F-4D97-AF65-F5344CB8AC3E}">
        <p14:creationId xmlns:p14="http://schemas.microsoft.com/office/powerpoint/2010/main" val="4286299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9A19B-730F-470C-8907-DC1E4EB04AEF}"/>
              </a:ext>
            </a:extLst>
          </p:cNvPr>
          <p:cNvSpPr>
            <a:spLocks noGrp="1"/>
          </p:cNvSpPr>
          <p:nvPr>
            <p:ph type="ctrTitle"/>
          </p:nvPr>
        </p:nvSpPr>
        <p:spPr>
          <a:xfrm>
            <a:off x="2628648" y="98563"/>
            <a:ext cx="8825658" cy="861420"/>
          </a:xfrm>
        </p:spPr>
        <p:txBody>
          <a:bodyPr/>
          <a:lstStyle/>
          <a:p>
            <a:r>
              <a:rPr lang="en-US" sz="4800" b="1" u="sng" dirty="0">
                <a:latin typeface="Algerian" panose="04020705040A02060702" pitchFamily="82" charset="0"/>
              </a:rPr>
              <a:t>KEY FINDINGS</a:t>
            </a:r>
            <a:endParaRPr lang="en-IN" sz="4800" b="1" u="sng" dirty="0">
              <a:latin typeface="Algerian" panose="04020705040A02060702" pitchFamily="82" charset="0"/>
            </a:endParaRPr>
          </a:p>
        </p:txBody>
      </p:sp>
      <p:sp>
        <p:nvSpPr>
          <p:cNvPr id="3" name="Subtitle 2">
            <a:extLst>
              <a:ext uri="{FF2B5EF4-FFF2-40B4-BE49-F238E27FC236}">
                <a16:creationId xmlns:a16="http://schemas.microsoft.com/office/drawing/2014/main" id="{A5F0EE95-00FB-40E8-92A2-70742D976313}"/>
              </a:ext>
            </a:extLst>
          </p:cNvPr>
          <p:cNvSpPr>
            <a:spLocks noGrp="1"/>
          </p:cNvSpPr>
          <p:nvPr>
            <p:ph type="subTitle" idx="1"/>
          </p:nvPr>
        </p:nvSpPr>
        <p:spPr>
          <a:xfrm>
            <a:off x="1217099" y="1918769"/>
            <a:ext cx="8825658" cy="2999459"/>
          </a:xfrm>
        </p:spPr>
        <p:txBody>
          <a:bodyPr/>
          <a:lstStyle/>
          <a:p>
            <a:pPr marL="342900" indent="-342900">
              <a:buFont typeface="Arial" panose="020B0604020202020204" pitchFamily="34" charset="0"/>
              <a:buChar char="•"/>
            </a:pPr>
            <a:r>
              <a:rPr lang="en-US" sz="2400" b="1" dirty="0">
                <a:latin typeface="Algerian" panose="04020705040A02060702" pitchFamily="82" charset="0"/>
              </a:rPr>
              <a:t>FILM CATEGORIES</a:t>
            </a:r>
            <a:r>
              <a:rPr lang="en-US" dirty="0">
                <a:latin typeface="Algerian" panose="04020705040A02060702" pitchFamily="82" charset="0"/>
              </a:rPr>
              <a:t>: SPORTS,ANIMATION AND ACTION ARE THE TOP 3 FILM CATEGORIES WITH THE HIGHEST NUMBER OF RENTALS, SPORTS LEADING AT 1,179 RENTALS.</a:t>
            </a:r>
          </a:p>
          <a:p>
            <a:endParaRPr lang="en-US" dirty="0">
              <a:latin typeface="Algerian" panose="04020705040A02060702" pitchFamily="82" charset="0"/>
            </a:endParaRPr>
          </a:p>
          <a:p>
            <a:pPr marL="342900" indent="-342900">
              <a:buFont typeface="Arial" panose="020B0604020202020204" pitchFamily="34" charset="0"/>
              <a:buChar char="•"/>
            </a:pPr>
            <a:r>
              <a:rPr lang="en-US" sz="2400" b="1" dirty="0">
                <a:latin typeface="Algerian" panose="04020705040A02060702" pitchFamily="82" charset="0"/>
              </a:rPr>
              <a:t>TOP RENTED FILMS</a:t>
            </a:r>
            <a:r>
              <a:rPr lang="en-US" sz="2400" dirty="0">
                <a:latin typeface="Algerian" panose="04020705040A02060702" pitchFamily="82" charset="0"/>
              </a:rPr>
              <a:t>:</a:t>
            </a:r>
            <a:r>
              <a:rPr lang="en-IN" sz="2400" dirty="0">
                <a:latin typeface="Algerian" panose="04020705040A02060702" pitchFamily="82" charset="0"/>
              </a:rPr>
              <a:t> </a:t>
            </a:r>
            <a:r>
              <a:rPr lang="en-IN" dirty="0">
                <a:latin typeface="Algerian" panose="04020705040A02060702" pitchFamily="82" charset="0"/>
              </a:rPr>
              <a:t>“BUCKET BROTHERHOOD” IS THE MOST RENTED FILM WITH 34 RENTALS, FOLLOWED CLOSELY BY “ROCKETEER MOTHER” WITH 33 RENTALS.</a:t>
            </a:r>
            <a:endParaRPr lang="en-US" dirty="0">
              <a:latin typeface="Algerian" panose="04020705040A02060702" pitchFamily="82" charset="0"/>
            </a:endParaRPr>
          </a:p>
        </p:txBody>
      </p:sp>
    </p:spTree>
    <p:extLst>
      <p:ext uri="{BB962C8B-B14F-4D97-AF65-F5344CB8AC3E}">
        <p14:creationId xmlns:p14="http://schemas.microsoft.com/office/powerpoint/2010/main" val="17310825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5055F-4E2F-43DA-95B4-53789F7D76B8}"/>
              </a:ext>
            </a:extLst>
          </p:cNvPr>
          <p:cNvSpPr>
            <a:spLocks noGrp="1"/>
          </p:cNvSpPr>
          <p:nvPr>
            <p:ph type="ctrTitle"/>
          </p:nvPr>
        </p:nvSpPr>
        <p:spPr>
          <a:xfrm>
            <a:off x="575834" y="96520"/>
            <a:ext cx="9675605" cy="1348381"/>
          </a:xfrm>
        </p:spPr>
        <p:txBody>
          <a:bodyPr/>
          <a:lstStyle/>
          <a:p>
            <a:r>
              <a:rPr lang="en-US" dirty="0"/>
              <a:t>	</a:t>
            </a:r>
            <a:r>
              <a:rPr lang="en-US" sz="4800" b="1" u="sng" dirty="0">
                <a:latin typeface="Algerian" panose="04020705040A02060702" pitchFamily="82" charset="0"/>
              </a:rPr>
              <a:t>TASK 3- STORE PERFORMANCE</a:t>
            </a:r>
            <a:endParaRPr lang="en-IN" sz="4800" b="1" u="sng" dirty="0">
              <a:latin typeface="Algerian" panose="04020705040A02060702" pitchFamily="82" charset="0"/>
            </a:endParaRPr>
          </a:p>
        </p:txBody>
      </p:sp>
      <p:sp>
        <p:nvSpPr>
          <p:cNvPr id="3" name="Subtitle 2">
            <a:extLst>
              <a:ext uri="{FF2B5EF4-FFF2-40B4-BE49-F238E27FC236}">
                <a16:creationId xmlns:a16="http://schemas.microsoft.com/office/drawing/2014/main" id="{F63A4FF6-7B56-4CEB-91CD-3D3606B120D2}"/>
              </a:ext>
            </a:extLst>
          </p:cNvPr>
          <p:cNvSpPr>
            <a:spLocks noGrp="1"/>
          </p:cNvSpPr>
          <p:nvPr>
            <p:ph type="subTitle" idx="1"/>
          </p:nvPr>
        </p:nvSpPr>
        <p:spPr>
          <a:xfrm>
            <a:off x="1215915" y="2567580"/>
            <a:ext cx="8825658" cy="2227940"/>
          </a:xfrm>
        </p:spPr>
        <p:txBody>
          <a:bodyPr/>
          <a:lstStyle/>
          <a:p>
            <a:r>
              <a:rPr lang="en-US" b="1" dirty="0">
                <a:latin typeface="Algerian" panose="04020705040A02060702" pitchFamily="82" charset="0"/>
              </a:rPr>
              <a:t>TASK 3.1- </a:t>
            </a:r>
            <a:r>
              <a:rPr lang="en-US" dirty="0">
                <a:latin typeface="Algerian" panose="04020705040A02060702" pitchFamily="82" charset="0"/>
              </a:rPr>
              <a:t>Identify which store generates the highest rental revenue.</a:t>
            </a:r>
          </a:p>
          <a:p>
            <a:endParaRPr lang="en-US" dirty="0">
              <a:latin typeface="Algerian" panose="04020705040A02060702" pitchFamily="82" charset="0"/>
            </a:endParaRPr>
          </a:p>
          <a:p>
            <a:r>
              <a:rPr lang="en-US" b="1" dirty="0">
                <a:latin typeface="Algerian" panose="04020705040A02060702" pitchFamily="82" charset="0"/>
              </a:rPr>
              <a:t>T</a:t>
            </a:r>
            <a:r>
              <a:rPr lang="en-IN" b="1" dirty="0">
                <a:latin typeface="Algerian" panose="04020705040A02060702" pitchFamily="82" charset="0"/>
              </a:rPr>
              <a:t>ASK 3.2 </a:t>
            </a:r>
            <a:r>
              <a:rPr lang="en-IN" dirty="0">
                <a:latin typeface="Algerian" panose="04020705040A02060702" pitchFamily="82" charset="0"/>
              </a:rPr>
              <a:t>- </a:t>
            </a:r>
            <a:r>
              <a:rPr lang="en-US" dirty="0">
                <a:latin typeface="Algerian" panose="04020705040A02060702" pitchFamily="82" charset="0"/>
              </a:rPr>
              <a:t>Determine the distribution of rentals by staff members to assess performance.</a:t>
            </a:r>
          </a:p>
          <a:p>
            <a:endParaRPr lang="en-IN" dirty="0"/>
          </a:p>
        </p:txBody>
      </p:sp>
    </p:spTree>
    <p:extLst>
      <p:ext uri="{BB962C8B-B14F-4D97-AF65-F5344CB8AC3E}">
        <p14:creationId xmlns:p14="http://schemas.microsoft.com/office/powerpoint/2010/main" val="8965009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D2F09-9F87-485A-AEDF-E4F36C0B44FC}"/>
              </a:ext>
            </a:extLst>
          </p:cNvPr>
          <p:cNvSpPr>
            <a:spLocks noGrp="1"/>
          </p:cNvSpPr>
          <p:nvPr>
            <p:ph type="title"/>
          </p:nvPr>
        </p:nvSpPr>
        <p:spPr>
          <a:xfrm>
            <a:off x="910271" y="452718"/>
            <a:ext cx="9404723" cy="1400530"/>
          </a:xfrm>
        </p:spPr>
        <p:txBody>
          <a:bodyPr/>
          <a:lstStyle/>
          <a:p>
            <a:r>
              <a:rPr lang="en-US" sz="2400" b="1" dirty="0">
                <a:latin typeface="Algerian" panose="04020705040A02060702" pitchFamily="82" charset="0"/>
              </a:rPr>
              <a:t>TASK 3.1 </a:t>
            </a:r>
            <a:r>
              <a:rPr lang="en-US" sz="2400" dirty="0">
                <a:latin typeface="Algerian" panose="04020705040A02060702" pitchFamily="82" charset="0"/>
              </a:rPr>
              <a:t>-</a:t>
            </a:r>
            <a:r>
              <a:rPr lang="en-US" dirty="0">
                <a:latin typeface="Algerian" panose="04020705040A02060702" pitchFamily="82" charset="0"/>
              </a:rPr>
              <a:t> </a:t>
            </a:r>
            <a:r>
              <a:rPr lang="en-US" sz="2400" dirty="0">
                <a:latin typeface="Algerian" panose="04020705040A02060702" pitchFamily="82" charset="0"/>
              </a:rPr>
              <a:t>Identify which store generates the highest rental revenue</a:t>
            </a:r>
            <a:br>
              <a:rPr lang="en-US" dirty="0">
                <a:latin typeface="Algerian" panose="04020705040A02060702" pitchFamily="82" charset="0"/>
              </a:rPr>
            </a:br>
            <a:br>
              <a:rPr lang="en-US" dirty="0">
                <a:latin typeface="Algerian" panose="04020705040A02060702" pitchFamily="82" charset="0"/>
              </a:rPr>
            </a:br>
            <a:r>
              <a:rPr lang="en-US" sz="2400" b="1" dirty="0">
                <a:latin typeface="Algerian" panose="04020705040A02060702" pitchFamily="82" charset="0"/>
              </a:rPr>
              <a:t>SQL QUERY                                                    VISUAL REPRESENTATION</a:t>
            </a:r>
            <a:br>
              <a:rPr lang="en-US" dirty="0"/>
            </a:br>
            <a:endParaRPr lang="en-IN" sz="2400" dirty="0"/>
          </a:p>
        </p:txBody>
      </p:sp>
      <p:pic>
        <p:nvPicPr>
          <p:cNvPr id="6" name="Content Placeholder 5">
            <a:extLst>
              <a:ext uri="{FF2B5EF4-FFF2-40B4-BE49-F238E27FC236}">
                <a16:creationId xmlns:a16="http://schemas.microsoft.com/office/drawing/2014/main" id="{C46F339E-05A6-47D1-8137-8E7BC066861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46111" y="3163599"/>
            <a:ext cx="5172799" cy="2909699"/>
          </a:xfrm>
        </p:spPr>
      </p:pic>
      <p:pic>
        <p:nvPicPr>
          <p:cNvPr id="8" name="Content Placeholder 7">
            <a:extLst>
              <a:ext uri="{FF2B5EF4-FFF2-40B4-BE49-F238E27FC236}">
                <a16:creationId xmlns:a16="http://schemas.microsoft.com/office/drawing/2014/main" id="{9F66450E-EC35-4F73-9C6A-96465F2078FF}"/>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97955" y="3163599"/>
            <a:ext cx="5172798" cy="2909698"/>
          </a:xfrm>
        </p:spPr>
      </p:pic>
    </p:spTree>
    <p:extLst>
      <p:ext uri="{BB962C8B-B14F-4D97-AF65-F5344CB8AC3E}">
        <p14:creationId xmlns:p14="http://schemas.microsoft.com/office/powerpoint/2010/main" val="8702728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862B9-1178-44DC-AF6C-F83FC8208812}"/>
              </a:ext>
            </a:extLst>
          </p:cNvPr>
          <p:cNvSpPr>
            <a:spLocks noGrp="1"/>
          </p:cNvSpPr>
          <p:nvPr>
            <p:ph type="title"/>
          </p:nvPr>
        </p:nvSpPr>
        <p:spPr>
          <a:xfrm>
            <a:off x="832542" y="461595"/>
            <a:ext cx="9404723" cy="1400530"/>
          </a:xfrm>
        </p:spPr>
        <p:txBody>
          <a:bodyPr/>
          <a:lstStyle/>
          <a:p>
            <a:r>
              <a:rPr lang="en-US" sz="2400" b="1" dirty="0">
                <a:latin typeface="Algerian" panose="04020705040A02060702" pitchFamily="82" charset="0"/>
              </a:rPr>
              <a:t>TASK 3.2 </a:t>
            </a:r>
            <a:r>
              <a:rPr lang="en-US" sz="2400" dirty="0">
                <a:latin typeface="Algerian" panose="04020705040A02060702" pitchFamily="82" charset="0"/>
              </a:rPr>
              <a:t>- Determine the distribution of rentals by staff members to assess performance</a:t>
            </a:r>
            <a:br>
              <a:rPr lang="en-US" sz="2400" dirty="0">
                <a:latin typeface="Algerian" panose="04020705040A02060702" pitchFamily="82" charset="0"/>
              </a:rPr>
            </a:br>
            <a:br>
              <a:rPr lang="en-US" sz="2400" dirty="0">
                <a:latin typeface="Algerian" panose="04020705040A02060702" pitchFamily="82" charset="0"/>
              </a:rPr>
            </a:br>
            <a:br>
              <a:rPr lang="en-US" sz="2400" dirty="0">
                <a:latin typeface="Algerian" panose="04020705040A02060702" pitchFamily="82" charset="0"/>
              </a:rPr>
            </a:br>
            <a:r>
              <a:rPr lang="en-US" sz="2400" b="1" dirty="0">
                <a:latin typeface="Algerian" panose="04020705040A02060702" pitchFamily="82" charset="0"/>
              </a:rPr>
              <a:t>SQL QUERY                                                    VISUAL REPRESENTATION</a:t>
            </a:r>
            <a:endParaRPr lang="en-IN" sz="2400" b="1" dirty="0">
              <a:latin typeface="Algerian" panose="04020705040A02060702" pitchFamily="82" charset="0"/>
            </a:endParaRPr>
          </a:p>
        </p:txBody>
      </p:sp>
      <p:pic>
        <p:nvPicPr>
          <p:cNvPr id="6" name="Content Placeholder 5">
            <a:extLst>
              <a:ext uri="{FF2B5EF4-FFF2-40B4-BE49-F238E27FC236}">
                <a16:creationId xmlns:a16="http://schemas.microsoft.com/office/drawing/2014/main" id="{31123B6D-CBDC-46F9-817D-AA7FF067208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20589" y="2919761"/>
            <a:ext cx="5154736" cy="2899539"/>
          </a:xfrm>
        </p:spPr>
      </p:pic>
      <p:pic>
        <p:nvPicPr>
          <p:cNvPr id="8" name="Content Placeholder 7">
            <a:extLst>
              <a:ext uri="{FF2B5EF4-FFF2-40B4-BE49-F238E27FC236}">
                <a16:creationId xmlns:a16="http://schemas.microsoft.com/office/drawing/2014/main" id="{858221F7-0675-4B17-9FE5-E1773FDED781}"/>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16675" y="2919761"/>
            <a:ext cx="5154736" cy="2899538"/>
          </a:xfrm>
        </p:spPr>
      </p:pic>
    </p:spTree>
    <p:extLst>
      <p:ext uri="{BB962C8B-B14F-4D97-AF65-F5344CB8AC3E}">
        <p14:creationId xmlns:p14="http://schemas.microsoft.com/office/powerpoint/2010/main" val="1988721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10859-70C3-408E-953D-FD8D6CDB9DCF}"/>
              </a:ext>
            </a:extLst>
          </p:cNvPr>
          <p:cNvSpPr>
            <a:spLocks noGrp="1"/>
          </p:cNvSpPr>
          <p:nvPr>
            <p:ph type="ctrTitle"/>
          </p:nvPr>
        </p:nvSpPr>
        <p:spPr>
          <a:xfrm>
            <a:off x="3409882" y="204187"/>
            <a:ext cx="4941045" cy="924472"/>
          </a:xfrm>
        </p:spPr>
        <p:txBody>
          <a:bodyPr/>
          <a:lstStyle/>
          <a:p>
            <a:r>
              <a:rPr lang="en-US" sz="4800" b="1" u="sng" dirty="0">
                <a:latin typeface="Algerian" panose="04020705040A02060702" pitchFamily="82" charset="0"/>
              </a:rPr>
              <a:t>KEY FINDINGS</a:t>
            </a:r>
            <a:endParaRPr lang="en-IN" sz="4800" b="1" u="sng" dirty="0">
              <a:latin typeface="Algerian" panose="04020705040A02060702" pitchFamily="82" charset="0"/>
            </a:endParaRPr>
          </a:p>
        </p:txBody>
      </p:sp>
      <p:sp>
        <p:nvSpPr>
          <p:cNvPr id="3" name="Subtitle 2">
            <a:extLst>
              <a:ext uri="{FF2B5EF4-FFF2-40B4-BE49-F238E27FC236}">
                <a16:creationId xmlns:a16="http://schemas.microsoft.com/office/drawing/2014/main" id="{C4184977-CE7C-4031-BE56-715640E29375}"/>
              </a:ext>
            </a:extLst>
          </p:cNvPr>
          <p:cNvSpPr>
            <a:spLocks noGrp="1"/>
          </p:cNvSpPr>
          <p:nvPr>
            <p:ph type="subTitle" idx="1"/>
          </p:nvPr>
        </p:nvSpPr>
        <p:spPr>
          <a:xfrm>
            <a:off x="1154955" y="1944210"/>
            <a:ext cx="8825658" cy="3694590"/>
          </a:xfrm>
        </p:spPr>
        <p:txBody>
          <a:bodyPr/>
          <a:lstStyle/>
          <a:p>
            <a:pPr marL="342900" indent="-342900">
              <a:buFont typeface="Arial" panose="020B0604020202020204" pitchFamily="34" charset="0"/>
              <a:buChar char="•"/>
            </a:pPr>
            <a:r>
              <a:rPr lang="en-US" sz="2400" b="1" dirty="0">
                <a:latin typeface="Algerian" panose="04020705040A02060702" pitchFamily="82" charset="0"/>
              </a:rPr>
              <a:t>STAFF PERFORMANCE</a:t>
            </a:r>
            <a:r>
              <a:rPr lang="en-US" dirty="0">
                <a:latin typeface="Algerian" panose="04020705040A02060702" pitchFamily="82" charset="0"/>
              </a:rPr>
              <a:t>: MIKE HILLYER HAS THE HIGHEST TOTAL RENTALS AT 8040 AND JOHN STEPHENS IS CLOSE BEHIND WITH 8004 TOTAL RENTS. THE SMALL DIFFRENCE OF 36 RENTALS BETWEEN THE TWO STAFF MEMBERS INDICATING RELATIVELY BALANCED PERFORMANCE</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sz="2400" dirty="0">
                <a:latin typeface="Algerian" panose="04020705040A02060702" pitchFamily="82" charset="0"/>
              </a:rPr>
              <a:t>STORE REVENUE</a:t>
            </a:r>
            <a:r>
              <a:rPr lang="en-US" dirty="0">
                <a:latin typeface="Algerian" panose="04020705040A02060702" pitchFamily="82" charset="0"/>
              </a:rPr>
              <a:t>: STORE 2 GENERATES THE HIGHEST  RENTAL REVENUE OF 33726.77 WHERE STORE 1 HAS A SLIGHTLY LOWER RENTAL REVENUE OF 33679.79</a:t>
            </a:r>
            <a:endParaRPr lang="en-IN" dirty="0">
              <a:latin typeface="Algerian" panose="04020705040A02060702" pitchFamily="82" charset="0"/>
            </a:endParaRPr>
          </a:p>
        </p:txBody>
      </p:sp>
    </p:spTree>
    <p:extLst>
      <p:ext uri="{BB962C8B-B14F-4D97-AF65-F5344CB8AC3E}">
        <p14:creationId xmlns:p14="http://schemas.microsoft.com/office/powerpoint/2010/main" val="34972242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3547A-0EF0-4662-97C0-FE8AA2CA7BEE}"/>
              </a:ext>
            </a:extLst>
          </p:cNvPr>
          <p:cNvSpPr>
            <a:spLocks noGrp="1"/>
          </p:cNvSpPr>
          <p:nvPr>
            <p:ph type="ctrTitle"/>
          </p:nvPr>
        </p:nvSpPr>
        <p:spPr>
          <a:xfrm>
            <a:off x="1154955" y="0"/>
            <a:ext cx="8825658" cy="1348381"/>
          </a:xfrm>
        </p:spPr>
        <p:txBody>
          <a:bodyPr/>
          <a:lstStyle/>
          <a:p>
            <a:pPr algn="ctr"/>
            <a:r>
              <a:rPr lang="en-US" sz="4400" b="1" u="sng" dirty="0">
                <a:latin typeface="Algerian" panose="04020705040A02060702" pitchFamily="82" charset="0"/>
              </a:rPr>
              <a:t>CONCLUSION</a:t>
            </a:r>
            <a:endParaRPr lang="en-IN" sz="4400" b="1" u="sng" dirty="0">
              <a:latin typeface="Algerian" panose="04020705040A02060702" pitchFamily="82" charset="0"/>
            </a:endParaRPr>
          </a:p>
        </p:txBody>
      </p:sp>
      <p:sp>
        <p:nvSpPr>
          <p:cNvPr id="3" name="Subtitle 2">
            <a:extLst>
              <a:ext uri="{FF2B5EF4-FFF2-40B4-BE49-F238E27FC236}">
                <a16:creationId xmlns:a16="http://schemas.microsoft.com/office/drawing/2014/main" id="{D497D5FD-A136-43A7-AF95-FDB652F64A7E}"/>
              </a:ext>
            </a:extLst>
          </p:cNvPr>
          <p:cNvSpPr>
            <a:spLocks noGrp="1"/>
          </p:cNvSpPr>
          <p:nvPr>
            <p:ph type="subTitle" idx="1"/>
          </p:nvPr>
        </p:nvSpPr>
        <p:spPr>
          <a:xfrm>
            <a:off x="1572206" y="2060812"/>
            <a:ext cx="8264252" cy="3256911"/>
          </a:xfrm>
        </p:spPr>
        <p:txBody>
          <a:bodyPr>
            <a:normAutofit/>
          </a:bodyPr>
          <a:lstStyle/>
          <a:p>
            <a:r>
              <a:rPr lang="en-US" dirty="0">
                <a:latin typeface="Algerian" panose="04020705040A02060702" pitchFamily="82" charset="0"/>
              </a:rPr>
              <a:t>IN CONCLUSION, THIS PROJECT SUCCESSFULLY UTLILIZED SQL TO EXTRACT DATA, WHICH WAS THEN VISUALISED IN EXCEL. THIS PROCESS TRANSFORMED RAW DATA INTO CLEAR INSIGHTS,MAKING IT EASIER FOR STAKEHOLDERS TO UNDERSTAND AND ACT ON THE INFORMATION</a:t>
            </a:r>
            <a:endParaRPr lang="en-IN" dirty="0">
              <a:latin typeface="Algerian" panose="04020705040A02060702" pitchFamily="82" charset="0"/>
            </a:endParaRPr>
          </a:p>
        </p:txBody>
      </p:sp>
    </p:spTree>
    <p:extLst>
      <p:ext uri="{BB962C8B-B14F-4D97-AF65-F5344CB8AC3E}">
        <p14:creationId xmlns:p14="http://schemas.microsoft.com/office/powerpoint/2010/main" val="29046633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5CBE3-37E4-407E-8618-0955AA3DB411}"/>
              </a:ext>
            </a:extLst>
          </p:cNvPr>
          <p:cNvSpPr>
            <a:spLocks noGrp="1"/>
          </p:cNvSpPr>
          <p:nvPr>
            <p:ph type="title"/>
          </p:nvPr>
        </p:nvSpPr>
        <p:spPr>
          <a:xfrm>
            <a:off x="3433699" y="2095086"/>
            <a:ext cx="9404723" cy="1400530"/>
          </a:xfrm>
        </p:spPr>
        <p:txBody>
          <a:bodyPr/>
          <a:lstStyle/>
          <a:p>
            <a:r>
              <a:rPr lang="en-US" sz="7200" dirty="0">
                <a:latin typeface="Algerian" panose="04020705040A02060702" pitchFamily="82" charset="0"/>
              </a:rPr>
              <a:t>THANK YOU!!</a:t>
            </a:r>
            <a:endParaRPr lang="en-IN" sz="7200" dirty="0">
              <a:latin typeface="Algerian" panose="04020705040A02060702" pitchFamily="82" charset="0"/>
            </a:endParaRPr>
          </a:p>
        </p:txBody>
      </p:sp>
    </p:spTree>
    <p:extLst>
      <p:ext uri="{BB962C8B-B14F-4D97-AF65-F5344CB8AC3E}">
        <p14:creationId xmlns:p14="http://schemas.microsoft.com/office/powerpoint/2010/main" val="3242601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631B1-703B-41FB-9165-C4E6238B6BE2}"/>
              </a:ext>
            </a:extLst>
          </p:cNvPr>
          <p:cNvSpPr>
            <a:spLocks noGrp="1"/>
          </p:cNvSpPr>
          <p:nvPr>
            <p:ph type="ctrTitle"/>
          </p:nvPr>
        </p:nvSpPr>
        <p:spPr>
          <a:xfrm>
            <a:off x="4095659" y="199957"/>
            <a:ext cx="8637073" cy="977621"/>
          </a:xfrm>
        </p:spPr>
        <p:txBody>
          <a:bodyPr/>
          <a:lstStyle/>
          <a:p>
            <a:r>
              <a:rPr lang="en-US" u="sng" dirty="0">
                <a:latin typeface="Algerian" panose="04020705040A02060702" pitchFamily="82" charset="0"/>
              </a:rPr>
              <a:t>Index</a:t>
            </a:r>
            <a:endParaRPr lang="en-IN" u="sng" dirty="0">
              <a:latin typeface="Algerian" panose="04020705040A02060702" pitchFamily="82" charset="0"/>
            </a:endParaRPr>
          </a:p>
        </p:txBody>
      </p:sp>
      <p:sp>
        <p:nvSpPr>
          <p:cNvPr id="3" name="Subtitle 2">
            <a:extLst>
              <a:ext uri="{FF2B5EF4-FFF2-40B4-BE49-F238E27FC236}">
                <a16:creationId xmlns:a16="http://schemas.microsoft.com/office/drawing/2014/main" id="{3A1C7EE6-86BB-457C-8AA6-63464CE448B9}"/>
              </a:ext>
            </a:extLst>
          </p:cNvPr>
          <p:cNvSpPr>
            <a:spLocks noGrp="1"/>
          </p:cNvSpPr>
          <p:nvPr>
            <p:ph type="subTitle" idx="1"/>
          </p:nvPr>
        </p:nvSpPr>
        <p:spPr>
          <a:xfrm>
            <a:off x="2257981" y="1684649"/>
            <a:ext cx="8637072" cy="2521591"/>
          </a:xfrm>
        </p:spPr>
        <p:txBody>
          <a:bodyPr>
            <a:normAutofit/>
          </a:bodyPr>
          <a:lstStyle/>
          <a:p>
            <a:pPr marL="285750" indent="-285750">
              <a:buFont typeface="Arial" panose="020B0604020202020204" pitchFamily="34" charset="0"/>
              <a:buChar char="•"/>
            </a:pPr>
            <a:r>
              <a:rPr lang="en-US" dirty="0">
                <a:latin typeface="Algerian" panose="04020705040A02060702" pitchFamily="82" charset="0"/>
              </a:rPr>
              <a:t>INTRODUCTION</a:t>
            </a:r>
          </a:p>
          <a:p>
            <a:pPr marL="285750" indent="-285750">
              <a:buFont typeface="Arial" panose="020B0604020202020204" pitchFamily="34" charset="0"/>
              <a:buChar char="•"/>
            </a:pPr>
            <a:r>
              <a:rPr lang="en-US" dirty="0" err="1">
                <a:latin typeface="Algerian" panose="04020705040A02060702" pitchFamily="82" charset="0"/>
              </a:rPr>
              <a:t>tASK</a:t>
            </a:r>
            <a:endParaRPr lang="en-US" dirty="0">
              <a:latin typeface="Algerian" panose="04020705040A02060702" pitchFamily="82" charset="0"/>
            </a:endParaRPr>
          </a:p>
          <a:p>
            <a:pPr marL="285750" indent="-285750">
              <a:buFont typeface="Arial" panose="020B0604020202020204" pitchFamily="34" charset="0"/>
              <a:buChar char="•"/>
            </a:pPr>
            <a:r>
              <a:rPr lang="en-US" dirty="0">
                <a:latin typeface="Algerian" panose="04020705040A02060702" pitchFamily="82" charset="0"/>
              </a:rPr>
              <a:t>DATA COLLECTION (SQL AND EXCEL)</a:t>
            </a:r>
          </a:p>
          <a:p>
            <a:pPr marL="285750" indent="-285750">
              <a:buFont typeface="Arial" panose="020B0604020202020204" pitchFamily="34" charset="0"/>
              <a:buChar char="•"/>
            </a:pPr>
            <a:r>
              <a:rPr lang="en-US" dirty="0">
                <a:latin typeface="Algerian" panose="04020705040A02060702" pitchFamily="82" charset="0"/>
              </a:rPr>
              <a:t>KEY FINDINGS</a:t>
            </a:r>
          </a:p>
          <a:p>
            <a:pPr marL="285750" indent="-285750">
              <a:buFont typeface="Arial" panose="020B0604020202020204" pitchFamily="34" charset="0"/>
              <a:buChar char="•"/>
            </a:pPr>
            <a:r>
              <a:rPr lang="en-US" dirty="0">
                <a:latin typeface="Algerian" panose="04020705040A02060702" pitchFamily="82" charset="0"/>
              </a:rPr>
              <a:t>CONCLUSION</a:t>
            </a:r>
          </a:p>
        </p:txBody>
      </p:sp>
    </p:spTree>
    <p:extLst>
      <p:ext uri="{BB962C8B-B14F-4D97-AF65-F5344CB8AC3E}">
        <p14:creationId xmlns:p14="http://schemas.microsoft.com/office/powerpoint/2010/main" val="1835828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9ABDF-EB92-4C39-842A-BBDED1E3CAF7}"/>
              </a:ext>
            </a:extLst>
          </p:cNvPr>
          <p:cNvSpPr>
            <a:spLocks noGrp="1"/>
          </p:cNvSpPr>
          <p:nvPr>
            <p:ph type="ctrTitle"/>
          </p:nvPr>
        </p:nvSpPr>
        <p:spPr>
          <a:xfrm>
            <a:off x="2892211" y="-57690"/>
            <a:ext cx="8825658" cy="1119781"/>
          </a:xfrm>
        </p:spPr>
        <p:txBody>
          <a:bodyPr/>
          <a:lstStyle/>
          <a:p>
            <a:r>
              <a:rPr lang="en-US" sz="4800" b="1" u="sng" dirty="0">
                <a:latin typeface="Algerian" panose="04020705040A02060702" pitchFamily="82" charset="0"/>
              </a:rPr>
              <a:t>INTRODUCTION</a:t>
            </a:r>
            <a:endParaRPr lang="en-IN" sz="4800" b="1" u="sng" dirty="0">
              <a:latin typeface="Algerian" panose="04020705040A02060702" pitchFamily="82" charset="0"/>
            </a:endParaRPr>
          </a:p>
        </p:txBody>
      </p:sp>
      <p:sp>
        <p:nvSpPr>
          <p:cNvPr id="3" name="Subtitle 2">
            <a:extLst>
              <a:ext uri="{FF2B5EF4-FFF2-40B4-BE49-F238E27FC236}">
                <a16:creationId xmlns:a16="http://schemas.microsoft.com/office/drawing/2014/main" id="{A704B5D6-8A95-4D00-944C-303C50190D25}"/>
              </a:ext>
            </a:extLst>
          </p:cNvPr>
          <p:cNvSpPr>
            <a:spLocks noGrp="1"/>
          </p:cNvSpPr>
          <p:nvPr>
            <p:ph type="subTitle" idx="1"/>
          </p:nvPr>
        </p:nvSpPr>
        <p:spPr>
          <a:xfrm>
            <a:off x="1256555" y="1920240"/>
            <a:ext cx="8825658" cy="3291840"/>
          </a:xfrm>
        </p:spPr>
        <p:txBody>
          <a:bodyPr>
            <a:noAutofit/>
          </a:bodyPr>
          <a:lstStyle/>
          <a:p>
            <a:pPr marL="285750" indent="-285750">
              <a:buFont typeface="Arial" panose="020B0604020202020204" pitchFamily="34" charset="0"/>
              <a:buChar char="•"/>
            </a:pPr>
            <a:r>
              <a:rPr lang="en-US" sz="1800" b="1" dirty="0">
                <a:latin typeface="Algerian" panose="04020705040A02060702" pitchFamily="82" charset="0"/>
              </a:rPr>
              <a:t>Project background </a:t>
            </a:r>
            <a:r>
              <a:rPr lang="en-US" sz="1800" dirty="0">
                <a:latin typeface="Algerian" panose="04020705040A02060702" pitchFamily="82" charset="0"/>
              </a:rPr>
              <a:t>- Analyzing rental trends, film popularity, and store performance for </a:t>
            </a:r>
            <a:r>
              <a:rPr lang="en-US" sz="1800" dirty="0" err="1">
                <a:latin typeface="Algerian" panose="04020705040A02060702" pitchFamily="82" charset="0"/>
              </a:rPr>
              <a:t>mavenmovies</a:t>
            </a:r>
            <a:r>
              <a:rPr lang="en-US" sz="1800" dirty="0">
                <a:latin typeface="Algerian" panose="04020705040A02060702" pitchFamily="82" charset="0"/>
              </a:rPr>
              <a:t> database</a:t>
            </a:r>
          </a:p>
          <a:p>
            <a:endParaRPr lang="en-US" sz="1800" dirty="0">
              <a:latin typeface="Algerian" panose="04020705040A02060702" pitchFamily="82" charset="0"/>
            </a:endParaRPr>
          </a:p>
          <a:p>
            <a:pPr marL="285750" indent="-285750">
              <a:buFont typeface="Arial" panose="020B0604020202020204" pitchFamily="34" charset="0"/>
              <a:buChar char="•"/>
            </a:pPr>
            <a:r>
              <a:rPr lang="en-US" sz="1800" b="1" dirty="0">
                <a:latin typeface="Algerian" panose="04020705040A02060702" pitchFamily="82" charset="0"/>
              </a:rPr>
              <a:t>Objective </a:t>
            </a:r>
            <a:r>
              <a:rPr lang="en-US" sz="1800" dirty="0">
                <a:latin typeface="Algerian" panose="04020705040A02060702" pitchFamily="82" charset="0"/>
              </a:rPr>
              <a:t>– Identify key patterns in rentals, determine top films, and assess store performance</a:t>
            </a:r>
          </a:p>
          <a:p>
            <a:endParaRPr lang="en-US" sz="1800" dirty="0">
              <a:latin typeface="Algerian" panose="04020705040A02060702" pitchFamily="82" charset="0"/>
            </a:endParaRPr>
          </a:p>
          <a:p>
            <a:pPr marL="285750" indent="-285750">
              <a:buFont typeface="Arial" panose="020B0604020202020204" pitchFamily="34" charset="0"/>
              <a:buChar char="•"/>
            </a:pPr>
            <a:r>
              <a:rPr lang="en-US" sz="1800" b="1" dirty="0">
                <a:latin typeface="Algerian" panose="04020705040A02060702" pitchFamily="82" charset="0"/>
              </a:rPr>
              <a:t>Data source </a:t>
            </a:r>
            <a:r>
              <a:rPr lang="en-US" sz="1800" dirty="0">
                <a:latin typeface="Algerian" panose="04020705040A02060702" pitchFamily="82" charset="0"/>
              </a:rPr>
              <a:t>– </a:t>
            </a:r>
            <a:r>
              <a:rPr lang="en-US" sz="1800" dirty="0" err="1">
                <a:latin typeface="Algerian" panose="04020705040A02060702" pitchFamily="82" charset="0"/>
              </a:rPr>
              <a:t>mavenmovies</a:t>
            </a:r>
            <a:r>
              <a:rPr lang="en-US" sz="1800" dirty="0">
                <a:latin typeface="Algerian" panose="04020705040A02060702" pitchFamily="82" charset="0"/>
              </a:rPr>
              <a:t> </a:t>
            </a:r>
            <a:r>
              <a:rPr lang="en-US" sz="1800" dirty="0" err="1">
                <a:latin typeface="Algerian" panose="04020705040A02060702" pitchFamily="82" charset="0"/>
              </a:rPr>
              <a:t>sakila</a:t>
            </a:r>
            <a:r>
              <a:rPr lang="en-US" sz="1800" dirty="0">
                <a:latin typeface="Algerian" panose="04020705040A02060702" pitchFamily="82" charset="0"/>
              </a:rPr>
              <a:t> database</a:t>
            </a:r>
          </a:p>
          <a:p>
            <a:endParaRPr lang="en-US" sz="1800" dirty="0">
              <a:latin typeface="Algerian" panose="04020705040A02060702" pitchFamily="82" charset="0"/>
            </a:endParaRPr>
          </a:p>
          <a:p>
            <a:pPr marL="285750" indent="-285750">
              <a:buFont typeface="Arial" panose="020B0604020202020204" pitchFamily="34" charset="0"/>
              <a:buChar char="•"/>
            </a:pPr>
            <a:r>
              <a:rPr lang="en-US" sz="1800" b="1" dirty="0">
                <a:latin typeface="Algerian" panose="04020705040A02060702" pitchFamily="82" charset="0"/>
              </a:rPr>
              <a:t>Methodology</a:t>
            </a:r>
            <a:r>
              <a:rPr lang="en-US" sz="1800" dirty="0">
                <a:latin typeface="Algerian" panose="04020705040A02060702" pitchFamily="82" charset="0"/>
              </a:rPr>
              <a:t> – data extraction via </a:t>
            </a:r>
            <a:r>
              <a:rPr lang="en-US" sz="1800" dirty="0" err="1">
                <a:latin typeface="Algerian" panose="04020705040A02060702" pitchFamily="82" charset="0"/>
              </a:rPr>
              <a:t>sql</a:t>
            </a:r>
            <a:r>
              <a:rPr lang="en-US" sz="1800" dirty="0">
                <a:latin typeface="Algerian" panose="04020705040A02060702" pitchFamily="82" charset="0"/>
              </a:rPr>
              <a:t>; analysis and visualization in excel</a:t>
            </a:r>
          </a:p>
        </p:txBody>
      </p:sp>
    </p:spTree>
    <p:extLst>
      <p:ext uri="{BB962C8B-B14F-4D97-AF65-F5344CB8AC3E}">
        <p14:creationId xmlns:p14="http://schemas.microsoft.com/office/powerpoint/2010/main" val="1255982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250E5-F60B-44E5-BEAC-623C74EBA063}"/>
              </a:ext>
            </a:extLst>
          </p:cNvPr>
          <p:cNvSpPr>
            <a:spLocks noGrp="1"/>
          </p:cNvSpPr>
          <p:nvPr>
            <p:ph type="ctrTitle"/>
          </p:nvPr>
        </p:nvSpPr>
        <p:spPr>
          <a:xfrm>
            <a:off x="1492307" y="0"/>
            <a:ext cx="8825658" cy="1261824"/>
          </a:xfrm>
        </p:spPr>
        <p:txBody>
          <a:bodyPr/>
          <a:lstStyle/>
          <a:p>
            <a:r>
              <a:rPr lang="en-US" sz="4800" b="1" u="sng" dirty="0">
                <a:latin typeface="Algerian" panose="04020705040A02060702" pitchFamily="82" charset="0"/>
              </a:rPr>
              <a:t>Task 1- Rental Trends</a:t>
            </a:r>
            <a:endParaRPr lang="en-IN" sz="4800" b="1" u="sng" dirty="0">
              <a:latin typeface="Algerian" panose="04020705040A02060702" pitchFamily="82" charset="0"/>
            </a:endParaRPr>
          </a:p>
        </p:txBody>
      </p:sp>
      <p:sp>
        <p:nvSpPr>
          <p:cNvPr id="3" name="Subtitle 2">
            <a:extLst>
              <a:ext uri="{FF2B5EF4-FFF2-40B4-BE49-F238E27FC236}">
                <a16:creationId xmlns:a16="http://schemas.microsoft.com/office/drawing/2014/main" id="{A49AC96E-AACE-45A7-8119-5281769C47B6}"/>
              </a:ext>
            </a:extLst>
          </p:cNvPr>
          <p:cNvSpPr>
            <a:spLocks noGrp="1"/>
          </p:cNvSpPr>
          <p:nvPr>
            <p:ph type="subTitle" idx="1"/>
          </p:nvPr>
        </p:nvSpPr>
        <p:spPr>
          <a:xfrm>
            <a:off x="1137200" y="2682248"/>
            <a:ext cx="8825658" cy="2360267"/>
          </a:xfrm>
        </p:spPr>
        <p:txBody>
          <a:bodyPr/>
          <a:lstStyle/>
          <a:p>
            <a:r>
              <a:rPr lang="en-US" b="1" dirty="0">
                <a:latin typeface="Algerian" panose="04020705040A02060702" pitchFamily="82" charset="0"/>
              </a:rPr>
              <a:t>TASK 1.1- </a:t>
            </a:r>
            <a:r>
              <a:rPr lang="en-US" dirty="0">
                <a:latin typeface="Algerian" panose="04020705040A02060702" pitchFamily="82" charset="0"/>
              </a:rPr>
              <a:t>Analyze the monthly rental trends over the available data period.</a:t>
            </a:r>
          </a:p>
          <a:p>
            <a:endParaRPr lang="en-US" dirty="0">
              <a:latin typeface="Algerian" panose="04020705040A02060702" pitchFamily="82" charset="0"/>
            </a:endParaRPr>
          </a:p>
          <a:p>
            <a:r>
              <a:rPr lang="en-US" b="1" dirty="0">
                <a:latin typeface="Algerian" panose="04020705040A02060702" pitchFamily="82" charset="0"/>
              </a:rPr>
              <a:t>TASK 1.2- </a:t>
            </a:r>
            <a:r>
              <a:rPr lang="en-US" dirty="0">
                <a:latin typeface="Algerian" panose="04020705040A02060702" pitchFamily="82" charset="0"/>
              </a:rPr>
              <a:t>Determine the peak rental hours in a day based on rental transactions.</a:t>
            </a:r>
          </a:p>
          <a:p>
            <a:endParaRPr lang="en-US" dirty="0">
              <a:latin typeface="Algerian" panose="04020705040A02060702" pitchFamily="82" charset="0"/>
            </a:endParaRPr>
          </a:p>
          <a:p>
            <a:endParaRPr lang="en-US" dirty="0"/>
          </a:p>
          <a:p>
            <a:endParaRPr lang="en-US" dirty="0"/>
          </a:p>
          <a:p>
            <a:endParaRPr lang="en-IN" dirty="0"/>
          </a:p>
        </p:txBody>
      </p:sp>
    </p:spTree>
    <p:extLst>
      <p:ext uri="{BB962C8B-B14F-4D97-AF65-F5344CB8AC3E}">
        <p14:creationId xmlns:p14="http://schemas.microsoft.com/office/powerpoint/2010/main" val="852540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5142F-5B91-423C-BDF6-97C54DE34632}"/>
              </a:ext>
            </a:extLst>
          </p:cNvPr>
          <p:cNvSpPr>
            <a:spLocks noGrp="1"/>
          </p:cNvSpPr>
          <p:nvPr>
            <p:ph type="title"/>
          </p:nvPr>
        </p:nvSpPr>
        <p:spPr>
          <a:xfrm>
            <a:off x="726010" y="452718"/>
            <a:ext cx="9404723" cy="1400530"/>
          </a:xfrm>
        </p:spPr>
        <p:txBody>
          <a:bodyPr/>
          <a:lstStyle/>
          <a:p>
            <a:pPr fontAlgn="base"/>
            <a:r>
              <a:rPr lang="en-US" sz="2400" b="1" dirty="0">
                <a:latin typeface="Algerian" panose="04020705040A02060702" pitchFamily="82" charset="0"/>
              </a:rPr>
              <a:t>TASK 1.1 - Analyze the monthly rental trends over the available data period.</a:t>
            </a:r>
            <a:br>
              <a:rPr lang="en-US" dirty="0"/>
            </a:br>
            <a:br>
              <a:rPr lang="en-US" dirty="0"/>
            </a:br>
            <a:br>
              <a:rPr lang="en-US" sz="2400" dirty="0"/>
            </a:br>
            <a:r>
              <a:rPr lang="en-US" sz="2400" dirty="0">
                <a:latin typeface="Algerian" panose="04020705040A02060702" pitchFamily="82" charset="0"/>
              </a:rPr>
              <a:t>SQL QUREY                                                  VISUAL REPRSENTATION</a:t>
            </a:r>
            <a:endParaRPr lang="en-IN" sz="2400" dirty="0">
              <a:latin typeface="Algerian" panose="04020705040A02060702" pitchFamily="82" charset="0"/>
            </a:endParaRPr>
          </a:p>
        </p:txBody>
      </p:sp>
      <p:pic>
        <p:nvPicPr>
          <p:cNvPr id="8" name="Content Placeholder 7">
            <a:extLst>
              <a:ext uri="{FF2B5EF4-FFF2-40B4-BE49-F238E27FC236}">
                <a16:creationId xmlns:a16="http://schemas.microsoft.com/office/drawing/2014/main" id="{0EC5A8D3-7E49-4A8A-8A76-BB648E2D663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518160" y="2931953"/>
            <a:ext cx="5184140" cy="2916079"/>
          </a:xfrm>
        </p:spPr>
      </p:pic>
      <p:pic>
        <p:nvPicPr>
          <p:cNvPr id="10" name="Content Placeholder 9">
            <a:extLst>
              <a:ext uri="{FF2B5EF4-FFF2-40B4-BE49-F238E27FC236}">
                <a16:creationId xmlns:a16="http://schemas.microsoft.com/office/drawing/2014/main" id="{A276EB94-963D-440E-9B9A-B7E6C12B3E1B}"/>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224006" y="2931953"/>
            <a:ext cx="5449834" cy="2916079"/>
          </a:xfrm>
        </p:spPr>
      </p:pic>
    </p:spTree>
    <p:extLst>
      <p:ext uri="{BB962C8B-B14F-4D97-AF65-F5344CB8AC3E}">
        <p14:creationId xmlns:p14="http://schemas.microsoft.com/office/powerpoint/2010/main" val="24776169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11A48-7844-440B-B1F4-54C47D9B3C98}"/>
              </a:ext>
            </a:extLst>
          </p:cNvPr>
          <p:cNvSpPr>
            <a:spLocks noGrp="1"/>
          </p:cNvSpPr>
          <p:nvPr>
            <p:ph type="title"/>
          </p:nvPr>
        </p:nvSpPr>
        <p:spPr/>
        <p:txBody>
          <a:bodyPr/>
          <a:lstStyle/>
          <a:p>
            <a:r>
              <a:rPr lang="en-US" sz="2400" b="1" dirty="0">
                <a:latin typeface="Algerian" panose="04020705040A02060702" pitchFamily="82" charset="0"/>
              </a:rPr>
              <a:t>TASK 1.2 - Determine the peak rental hours in a day based on rental transactions.</a:t>
            </a:r>
            <a:br>
              <a:rPr lang="en-US" sz="2400" dirty="0">
                <a:latin typeface="Algerian" panose="04020705040A02060702" pitchFamily="82" charset="0"/>
              </a:rPr>
            </a:br>
            <a:br>
              <a:rPr lang="en-US" sz="2400" dirty="0">
                <a:latin typeface="Algerian" panose="04020705040A02060702" pitchFamily="82" charset="0"/>
              </a:rPr>
            </a:br>
            <a:br>
              <a:rPr lang="en-US" sz="2400" dirty="0">
                <a:latin typeface="Algerian" panose="04020705040A02060702" pitchFamily="82" charset="0"/>
              </a:rPr>
            </a:br>
            <a:r>
              <a:rPr lang="en-US" sz="2400" dirty="0">
                <a:latin typeface="Algerian" panose="04020705040A02060702" pitchFamily="82" charset="0"/>
              </a:rPr>
              <a:t>SQL QUERY                                                    VISUAL REPRESENTATION</a:t>
            </a:r>
            <a:endParaRPr lang="en-IN" sz="2400" dirty="0">
              <a:latin typeface="Algerian" panose="04020705040A02060702" pitchFamily="82" charset="0"/>
            </a:endParaRPr>
          </a:p>
        </p:txBody>
      </p:sp>
      <p:pic>
        <p:nvPicPr>
          <p:cNvPr id="6" name="Content Placeholder 5">
            <a:extLst>
              <a:ext uri="{FF2B5EF4-FFF2-40B4-BE49-F238E27FC236}">
                <a16:creationId xmlns:a16="http://schemas.microsoft.com/office/drawing/2014/main" id="{EBACD0AB-33DB-4EA2-B185-67004B5E6B28}"/>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76641" y="2919760"/>
            <a:ext cx="5415172" cy="3046034"/>
          </a:xfrm>
        </p:spPr>
      </p:pic>
      <p:pic>
        <p:nvPicPr>
          <p:cNvPr id="8" name="Content Placeholder 7">
            <a:extLst>
              <a:ext uri="{FF2B5EF4-FFF2-40B4-BE49-F238E27FC236}">
                <a16:creationId xmlns:a16="http://schemas.microsoft.com/office/drawing/2014/main" id="{A15EC3C5-338B-48B2-B5F2-99282F5B9100}"/>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00186" y="2919760"/>
            <a:ext cx="5415173" cy="3046034"/>
          </a:xfrm>
        </p:spPr>
      </p:pic>
    </p:spTree>
    <p:extLst>
      <p:ext uri="{BB962C8B-B14F-4D97-AF65-F5344CB8AC3E}">
        <p14:creationId xmlns:p14="http://schemas.microsoft.com/office/powerpoint/2010/main" val="3830114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F6E22-C3E1-4DBC-94FF-F4FDEECA1488}"/>
              </a:ext>
            </a:extLst>
          </p:cNvPr>
          <p:cNvSpPr>
            <a:spLocks noGrp="1"/>
          </p:cNvSpPr>
          <p:nvPr>
            <p:ph type="ctrTitle"/>
          </p:nvPr>
        </p:nvSpPr>
        <p:spPr>
          <a:xfrm>
            <a:off x="2894979" y="346229"/>
            <a:ext cx="8825658" cy="968859"/>
          </a:xfrm>
        </p:spPr>
        <p:txBody>
          <a:bodyPr/>
          <a:lstStyle/>
          <a:p>
            <a:r>
              <a:rPr lang="en-US" sz="4800" b="1" u="sng" dirty="0">
                <a:latin typeface="Algerian" panose="04020705040A02060702" pitchFamily="82" charset="0"/>
              </a:rPr>
              <a:t>KEY FINDINGS</a:t>
            </a:r>
            <a:endParaRPr lang="en-IN" sz="4800" b="1" u="sng" dirty="0">
              <a:latin typeface="Algerian" panose="04020705040A02060702" pitchFamily="82" charset="0"/>
            </a:endParaRPr>
          </a:p>
        </p:txBody>
      </p:sp>
      <p:sp>
        <p:nvSpPr>
          <p:cNvPr id="3" name="Subtitle 2">
            <a:extLst>
              <a:ext uri="{FF2B5EF4-FFF2-40B4-BE49-F238E27FC236}">
                <a16:creationId xmlns:a16="http://schemas.microsoft.com/office/drawing/2014/main" id="{3A9F9833-4B24-4BFF-A42D-71606EE09C1E}"/>
              </a:ext>
            </a:extLst>
          </p:cNvPr>
          <p:cNvSpPr>
            <a:spLocks noGrp="1"/>
          </p:cNvSpPr>
          <p:nvPr>
            <p:ph type="subTitle" idx="1"/>
          </p:nvPr>
        </p:nvSpPr>
        <p:spPr>
          <a:xfrm>
            <a:off x="1154955" y="2272683"/>
            <a:ext cx="8825658" cy="3107185"/>
          </a:xfrm>
        </p:spPr>
        <p:txBody>
          <a:bodyPr/>
          <a:lstStyle/>
          <a:p>
            <a:pPr marL="342900" indent="-342900">
              <a:buFont typeface="Arial" panose="020B0604020202020204" pitchFamily="34" charset="0"/>
              <a:buChar char="•"/>
            </a:pPr>
            <a:r>
              <a:rPr lang="en-US" sz="2400" b="1" dirty="0">
                <a:latin typeface="Algerian" panose="04020705040A02060702" pitchFamily="82" charset="0"/>
              </a:rPr>
              <a:t>PEEK RENTAL TIMES</a:t>
            </a:r>
            <a:r>
              <a:rPr lang="en-US" sz="2400" dirty="0">
                <a:latin typeface="Algerian" panose="04020705040A02060702" pitchFamily="82" charset="0"/>
              </a:rPr>
              <a:t>: </a:t>
            </a:r>
            <a:r>
              <a:rPr lang="en-US" dirty="0">
                <a:latin typeface="Algerian" panose="04020705040A02060702" pitchFamily="82" charset="0"/>
              </a:rPr>
              <a:t>THE MAJORITY OF RENTALS OCCUR at 3 pm and then at 8 am</a:t>
            </a:r>
          </a:p>
          <a:p>
            <a:endParaRPr lang="en-US" b="1" dirty="0">
              <a:latin typeface="Algerian" panose="04020705040A02060702" pitchFamily="82" charset="0"/>
            </a:endParaRPr>
          </a:p>
          <a:p>
            <a:pPr marL="342900" indent="-342900">
              <a:buFont typeface="Arial" panose="020B0604020202020204" pitchFamily="34" charset="0"/>
              <a:buChar char="•"/>
            </a:pPr>
            <a:r>
              <a:rPr lang="en-US" sz="2400" b="1" dirty="0">
                <a:latin typeface="Algerian" panose="04020705040A02060702" pitchFamily="82" charset="0"/>
              </a:rPr>
              <a:t>SEASONAL TRENDS</a:t>
            </a:r>
            <a:r>
              <a:rPr lang="en-US" sz="2400" dirty="0">
                <a:latin typeface="Algerian" panose="04020705040A02060702" pitchFamily="82" charset="0"/>
              </a:rPr>
              <a:t>: </a:t>
            </a:r>
            <a:r>
              <a:rPr lang="en-US" dirty="0">
                <a:latin typeface="Algerian" panose="04020705040A02060702" pitchFamily="82" charset="0"/>
              </a:rPr>
              <a:t>RENTAL ACTIVITY IS HIGHEST IN July AND august, SUGGESTING INCREASED DEMAND DURING MONSOON SEASON </a:t>
            </a:r>
            <a:endParaRPr lang="en-IN" dirty="0">
              <a:latin typeface="Algerian" panose="04020705040A02060702" pitchFamily="82" charset="0"/>
            </a:endParaRPr>
          </a:p>
        </p:txBody>
      </p:sp>
    </p:spTree>
    <p:extLst>
      <p:ext uri="{BB962C8B-B14F-4D97-AF65-F5344CB8AC3E}">
        <p14:creationId xmlns:p14="http://schemas.microsoft.com/office/powerpoint/2010/main" val="280960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A9806-1E14-4B3F-B934-59B4316FE3F8}"/>
              </a:ext>
            </a:extLst>
          </p:cNvPr>
          <p:cNvSpPr>
            <a:spLocks noGrp="1"/>
          </p:cNvSpPr>
          <p:nvPr>
            <p:ph type="ctrTitle"/>
          </p:nvPr>
        </p:nvSpPr>
        <p:spPr>
          <a:xfrm>
            <a:off x="1430163" y="312938"/>
            <a:ext cx="8825658" cy="1119781"/>
          </a:xfrm>
        </p:spPr>
        <p:txBody>
          <a:bodyPr/>
          <a:lstStyle/>
          <a:p>
            <a:r>
              <a:rPr lang="en-US" sz="4800" b="1" u="sng" dirty="0">
                <a:latin typeface="Algerian" panose="04020705040A02060702" pitchFamily="82" charset="0"/>
              </a:rPr>
              <a:t>TASK 2- FILM POPULARITY</a:t>
            </a:r>
            <a:endParaRPr lang="en-IN" sz="4800" b="1" u="sng" dirty="0">
              <a:latin typeface="Algerian" panose="04020705040A02060702" pitchFamily="82" charset="0"/>
            </a:endParaRPr>
          </a:p>
        </p:txBody>
      </p:sp>
      <p:sp>
        <p:nvSpPr>
          <p:cNvPr id="3" name="Subtitle 2">
            <a:extLst>
              <a:ext uri="{FF2B5EF4-FFF2-40B4-BE49-F238E27FC236}">
                <a16:creationId xmlns:a16="http://schemas.microsoft.com/office/drawing/2014/main" id="{0589C297-CC6E-4D88-9CC5-A4CA844A69D4}"/>
              </a:ext>
            </a:extLst>
          </p:cNvPr>
          <p:cNvSpPr>
            <a:spLocks noGrp="1"/>
          </p:cNvSpPr>
          <p:nvPr>
            <p:ph type="subTitle" idx="1"/>
          </p:nvPr>
        </p:nvSpPr>
        <p:spPr>
          <a:xfrm>
            <a:off x="1243732" y="2567580"/>
            <a:ext cx="8825658" cy="2128708"/>
          </a:xfrm>
        </p:spPr>
        <p:txBody>
          <a:bodyPr>
            <a:normAutofit/>
          </a:bodyPr>
          <a:lstStyle/>
          <a:p>
            <a:r>
              <a:rPr lang="en-US" b="1" dirty="0">
                <a:latin typeface="Algerian" panose="04020705040A02060702" pitchFamily="82" charset="0"/>
              </a:rPr>
              <a:t>TASK 2.1- </a:t>
            </a:r>
            <a:r>
              <a:rPr lang="en-US" dirty="0">
                <a:latin typeface="Algerian" panose="04020705040A02060702" pitchFamily="82" charset="0"/>
              </a:rPr>
              <a:t>Identify the top 10 most rented films</a:t>
            </a:r>
          </a:p>
          <a:p>
            <a:endParaRPr lang="en-US" dirty="0">
              <a:latin typeface="Algerian" panose="04020705040A02060702" pitchFamily="82" charset="0"/>
            </a:endParaRPr>
          </a:p>
          <a:p>
            <a:r>
              <a:rPr lang="en-US" b="1" dirty="0">
                <a:latin typeface="Algerian" panose="04020705040A02060702" pitchFamily="82" charset="0"/>
              </a:rPr>
              <a:t>TASK 2.2 </a:t>
            </a:r>
            <a:r>
              <a:rPr lang="en-US" dirty="0">
                <a:latin typeface="Algerian" panose="04020705040A02060702" pitchFamily="82" charset="0"/>
              </a:rPr>
              <a:t>- Determine which film categories have the highest number of rentals.</a:t>
            </a:r>
          </a:p>
          <a:p>
            <a:endParaRPr lang="en-IN" dirty="0"/>
          </a:p>
        </p:txBody>
      </p:sp>
    </p:spTree>
    <p:extLst>
      <p:ext uri="{BB962C8B-B14F-4D97-AF65-F5344CB8AC3E}">
        <p14:creationId xmlns:p14="http://schemas.microsoft.com/office/powerpoint/2010/main" val="25213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39A47-57B4-4473-9A7D-CF9B64F67E13}"/>
              </a:ext>
            </a:extLst>
          </p:cNvPr>
          <p:cNvSpPr>
            <a:spLocks noGrp="1"/>
          </p:cNvSpPr>
          <p:nvPr>
            <p:ph type="title"/>
          </p:nvPr>
        </p:nvSpPr>
        <p:spPr>
          <a:xfrm>
            <a:off x="929369" y="557609"/>
            <a:ext cx="9404723" cy="798245"/>
          </a:xfrm>
        </p:spPr>
        <p:txBody>
          <a:bodyPr/>
          <a:lstStyle/>
          <a:p>
            <a:r>
              <a:rPr lang="en-US" sz="2400" b="1" dirty="0">
                <a:latin typeface="Algerian" panose="04020705040A02060702" pitchFamily="82" charset="0"/>
              </a:rPr>
              <a:t>TASK 2.1 - Identify the top 10 most rented films.</a:t>
            </a:r>
            <a:br>
              <a:rPr lang="en-US" sz="2400" b="1" dirty="0">
                <a:latin typeface="Algerian" panose="04020705040A02060702" pitchFamily="82" charset="0"/>
              </a:rPr>
            </a:br>
            <a:br>
              <a:rPr lang="en-US" sz="2400" b="1" dirty="0">
                <a:latin typeface="Algerian" panose="04020705040A02060702" pitchFamily="82" charset="0"/>
              </a:rPr>
            </a:br>
            <a:br>
              <a:rPr lang="en-US" sz="2400" b="1" dirty="0">
                <a:latin typeface="Algerian" panose="04020705040A02060702" pitchFamily="82" charset="0"/>
              </a:rPr>
            </a:br>
            <a:br>
              <a:rPr lang="en-US" sz="2400" dirty="0">
                <a:latin typeface="Algerian" panose="04020705040A02060702" pitchFamily="82" charset="0"/>
              </a:rPr>
            </a:br>
            <a:r>
              <a:rPr lang="en-US" sz="2400" b="1" dirty="0">
                <a:latin typeface="Algerian" panose="04020705040A02060702" pitchFamily="82" charset="0"/>
              </a:rPr>
              <a:t>SQL QUERY                                                    VISUAL REPRESENTATION</a:t>
            </a:r>
            <a:br>
              <a:rPr lang="en-US" b="1" dirty="0"/>
            </a:br>
            <a:endParaRPr lang="en-IN" sz="2400" b="1" dirty="0"/>
          </a:p>
        </p:txBody>
      </p:sp>
      <p:pic>
        <p:nvPicPr>
          <p:cNvPr id="6" name="Content Placeholder 5">
            <a:extLst>
              <a:ext uri="{FF2B5EF4-FFF2-40B4-BE49-F238E27FC236}">
                <a16:creationId xmlns:a16="http://schemas.microsoft.com/office/drawing/2014/main" id="{1C7A1212-50CD-4A7C-ACC7-1DD3538A72B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527113" y="2919759"/>
            <a:ext cx="5300461" cy="2981509"/>
          </a:xfrm>
        </p:spPr>
      </p:pic>
      <p:pic>
        <p:nvPicPr>
          <p:cNvPr id="8" name="Content Placeholder 7">
            <a:extLst>
              <a:ext uri="{FF2B5EF4-FFF2-40B4-BE49-F238E27FC236}">
                <a16:creationId xmlns:a16="http://schemas.microsoft.com/office/drawing/2014/main" id="{F85365D9-FEEE-455B-A17B-57929BE99A55}"/>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35911" y="2919759"/>
            <a:ext cx="5300458" cy="2981508"/>
          </a:xfrm>
        </p:spPr>
      </p:pic>
    </p:spTree>
    <p:extLst>
      <p:ext uri="{BB962C8B-B14F-4D97-AF65-F5344CB8AC3E}">
        <p14:creationId xmlns:p14="http://schemas.microsoft.com/office/powerpoint/2010/main" val="4971098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1330</TotalTime>
  <Words>501</Words>
  <Application>Microsoft Office PowerPoint</Application>
  <PresentationFormat>Widescreen</PresentationFormat>
  <Paragraphs>53</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Algerian</vt:lpstr>
      <vt:lpstr>Arial</vt:lpstr>
      <vt:lpstr>Century Gothic</vt:lpstr>
      <vt:lpstr>Wingdings 3</vt:lpstr>
      <vt:lpstr>Ion</vt:lpstr>
      <vt:lpstr>                            TITLE  ANALYSIS OF RENTAL PATTERNS AND           FILM POPULARITY</vt:lpstr>
      <vt:lpstr>Index</vt:lpstr>
      <vt:lpstr>INTRODUCTION</vt:lpstr>
      <vt:lpstr>Task 1- Rental Trends</vt:lpstr>
      <vt:lpstr>TASK 1.1 - Analyze the monthly rental trends over the available data period.   SQL QUREY                                                  VISUAL REPRSENTATION</vt:lpstr>
      <vt:lpstr>TASK 1.2 - Determine the peak rental hours in a day based on rental transactions.   SQL QUERY                                                    VISUAL REPRESENTATION</vt:lpstr>
      <vt:lpstr>KEY FINDINGS</vt:lpstr>
      <vt:lpstr>TASK 2- FILM POPULARITY</vt:lpstr>
      <vt:lpstr>TASK 2.1 - Identify the top 10 most rented films.    SQL QUERY                                                    VISUAL REPRESENTATION </vt:lpstr>
      <vt:lpstr>TASK 2.2 - Determine which film categories have the highest number of rentals.   SQL QUERY                                                    VISUAL REPRESENTATION </vt:lpstr>
      <vt:lpstr>KEY FINDINGS</vt:lpstr>
      <vt:lpstr> TASK 3- STORE PERFORMANCE</vt:lpstr>
      <vt:lpstr>TASK 3.1 - Identify which store generates the highest rental revenue  SQL QUERY                                                    VISUAL REPRESENTATION </vt:lpstr>
      <vt:lpstr>TASK 3.2 - Determine the distribution of rentals by staff members to assess performance   SQL QUERY                                                    VISUAL REPRESENTATION</vt:lpstr>
      <vt:lpstr>KEY FINDINGS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TITLE-MINI CAPSTONE PROJECT</dc:title>
  <dc:creator>Dell</dc:creator>
  <cp:lastModifiedBy>Dell</cp:lastModifiedBy>
  <cp:revision>28</cp:revision>
  <dcterms:created xsi:type="dcterms:W3CDTF">2024-08-14T19:10:26Z</dcterms:created>
  <dcterms:modified xsi:type="dcterms:W3CDTF">2024-08-15T17:21:10Z</dcterms:modified>
</cp:coreProperties>
</file>

<file path=docProps/thumbnail.jpeg>
</file>